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4" r:id="rId9"/>
    <p:sldId id="261" r:id="rId10"/>
    <p:sldId id="267" r:id="rId11"/>
    <p:sldId id="268" r:id="rId1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000000"/>
    <a:srgbClr val="687739"/>
    <a:srgbClr val="91CC8C"/>
    <a:srgbClr val="FFFFCC"/>
    <a:srgbClr val="F2FFC9"/>
    <a:srgbClr val="D5FFC9"/>
    <a:srgbClr val="EAFFC9"/>
    <a:srgbClr val="D7F4A4"/>
    <a:srgbClr val="FAF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34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Zeszyt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F:\2021%20rok\2021%20-%20SPRAWOZDANIA\2021%20ABSOLUTORIUM\Wykresy%20sprawozdanie%202020%20r.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Zeszyt1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Zeszyt1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Zeszyt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2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F:\2021%20rok\2021%20-%20SPRAWOZDANIA\2021%20ABSOLUTORIUM\Wykresy%20sprawozdanie%202020%20r.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3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2905070168355277E-2"/>
          <c:y val="3.4643968130525178E-2"/>
          <c:w val="0.98709492983164471"/>
          <c:h val="0.95581492929357048"/>
        </c:manualLayout>
      </c:layout>
      <c:bar3D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val>
            <c:numRef>
              <c:f>Arkusz1!$B$6:$B$7</c:f>
              <c:numCache>
                <c:formatCode>#,##0</c:formatCode>
                <c:ptCount val="2"/>
                <c:pt idx="0">
                  <c:v>62526041.009999998</c:v>
                </c:pt>
                <c:pt idx="1">
                  <c:v>49990766.579999998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23715504"/>
        <c:axId val="323722168"/>
        <c:axId val="0"/>
      </c:bar3DChart>
      <c:catAx>
        <c:axId val="323715504"/>
        <c:scaling>
          <c:orientation val="minMax"/>
        </c:scaling>
        <c:delete val="1"/>
        <c:axPos val="b"/>
        <c:majorTickMark val="none"/>
        <c:minorTickMark val="none"/>
        <c:tickLblPos val="nextTo"/>
        <c:crossAx val="323722168"/>
        <c:crosses val="autoZero"/>
        <c:auto val="1"/>
        <c:lblAlgn val="ctr"/>
        <c:lblOffset val="100"/>
        <c:noMultiLvlLbl val="0"/>
      </c:catAx>
      <c:valAx>
        <c:axId val="3237221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323715504"/>
        <c:crosses val="autoZero"/>
        <c:crossBetween val="between"/>
      </c:valAx>
      <c:spPr>
        <a:gradFill>
          <a:gsLst>
            <a:gs pos="92316">
              <a:srgbClr val="FADDB2"/>
            </a:gs>
            <a:gs pos="0">
              <a:schemeClr val="accent6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stack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bliqueTopLeft" fov="600000">
                <a:rot lat="0" lon="0" rev="0"/>
              </a:camera>
              <a:lightRig rig="balanced" dir="t">
                <a:rot lat="0" lon="0" rev="19200000"/>
              </a:lightRig>
            </a:scene3d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002060"/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Arkusz1!$B$37:$B$41</c:f>
              <c:strCache>
                <c:ptCount val="5"/>
                <c:pt idx="0">
                  <c:v>Pozostałe dochody</c:v>
                </c:pt>
                <c:pt idx="1">
                  <c:v>Udziały w PIT i CIT</c:v>
                </c:pt>
                <c:pt idx="2">
                  <c:v>Dochody z podatków i opłat</c:v>
                </c:pt>
                <c:pt idx="3">
                  <c:v>Subwencje </c:v>
                </c:pt>
                <c:pt idx="4">
                  <c:v>Dotacje i dochody celowe</c:v>
                </c:pt>
              </c:strCache>
            </c:strRef>
          </c:cat>
          <c:val>
            <c:numRef>
              <c:f>Arkusz1!$C$37:$C$41</c:f>
              <c:numCache>
                <c:formatCode>#,##0</c:formatCode>
                <c:ptCount val="5"/>
                <c:pt idx="0">
                  <c:v>3556638</c:v>
                </c:pt>
                <c:pt idx="1">
                  <c:v>6024649</c:v>
                </c:pt>
                <c:pt idx="2">
                  <c:v>6258509</c:v>
                </c:pt>
                <c:pt idx="3">
                  <c:v>13117505</c:v>
                </c:pt>
                <c:pt idx="4">
                  <c:v>14175926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23720992"/>
        <c:axId val="323714720"/>
        <c:axId val="0"/>
      </c:bar3DChart>
      <c:catAx>
        <c:axId val="3237209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2060"/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pl-PL"/>
          </a:p>
        </c:txPr>
        <c:crossAx val="323714720"/>
        <c:crosses val="autoZero"/>
        <c:auto val="1"/>
        <c:lblAlgn val="ctr"/>
        <c:lblOffset val="100"/>
        <c:noMultiLvlLbl val="0"/>
      </c:catAx>
      <c:valAx>
        <c:axId val="32371472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323720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>
      <a:gsLst>
        <a:gs pos="0">
          <a:schemeClr val="accent1">
            <a:satMod val="103000"/>
            <a:lumMod val="102000"/>
            <a:tint val="94000"/>
          </a:schemeClr>
        </a:gs>
        <a:gs pos="50000">
          <a:schemeClr val="accent6">
            <a:lumMod val="60000"/>
            <a:lumOff val="40000"/>
          </a:schemeClr>
        </a:gs>
        <a:gs pos="40850">
          <a:schemeClr val="accent6">
            <a:lumMod val="60000"/>
            <a:lumOff val="40000"/>
          </a:schemeClr>
        </a:gs>
        <a:gs pos="100000">
          <a:schemeClr val="accent2">
            <a:lumMod val="40000"/>
            <a:lumOff val="60000"/>
          </a:schemeClr>
        </a:gs>
      </a:gsLst>
      <a:lin ang="5400000" scaled="0"/>
    </a:gradFill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29693890174504"/>
          <c:y val="0.19191919191919191"/>
          <c:w val="0.48622436046709067"/>
          <c:h val="0.7373737373737373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258735698700157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6 810 259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278224710979154E-2"/>
                  <c:y val="1.010101010101010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47 281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ysClr val="windowText" lastClr="000000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'dochody majatkowe wg źródeł '!$E$3:$E$5</c:f>
              <c:strCache>
                <c:ptCount val="3"/>
                <c:pt idx="1">
                  <c:v>Dochody ze sprzedaży majątku</c:v>
                </c:pt>
                <c:pt idx="2">
                  <c:v>Dotacje i środki przeznaczone na inwestycje</c:v>
                </c:pt>
              </c:strCache>
            </c:strRef>
          </c:cat>
          <c:val>
            <c:numRef>
              <c:f>'dochody majatkowe wg źródeł '!$F$3:$F$5</c:f>
              <c:numCache>
                <c:formatCode>#,##0.00</c:formatCode>
                <c:ptCount val="3"/>
                <c:pt idx="1">
                  <c:v>3658796.03</c:v>
                </c:pt>
                <c:pt idx="2">
                  <c:v>248516.79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8B4-4EF3-9DB5-B8C964CEC39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axId val="323721776"/>
        <c:axId val="323715896"/>
      </c:barChart>
      <c:catAx>
        <c:axId val="323721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ysClr val="windowText" lastClr="000000"/>
                </a:solidFill>
                <a:latin typeface="Comic Sans MS" panose="030F0702030302020204" pitchFamily="66" charset="0"/>
                <a:ea typeface="+mn-ea"/>
                <a:cs typeface="+mn-cs"/>
              </a:defRPr>
            </a:pPr>
            <a:endParaRPr lang="pl-PL"/>
          </a:p>
        </c:txPr>
        <c:crossAx val="323715896"/>
        <c:crosses val="autoZero"/>
        <c:auto val="1"/>
        <c:lblAlgn val="ctr"/>
        <c:lblOffset val="100"/>
        <c:noMultiLvlLbl val="0"/>
      </c:catAx>
      <c:valAx>
        <c:axId val="32371589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crossAx val="323721776"/>
        <c:crosses val="autoZero"/>
        <c:crossBetween val="between"/>
      </c:valAx>
      <c:spPr>
        <a:solidFill>
          <a:schemeClr val="accent6">
            <a:lumMod val="20000"/>
            <a:lumOff val="80000"/>
          </a:schemeClr>
        </a:solidFill>
        <a:ln cmpd="thickThin">
          <a:solidFill>
            <a:schemeClr val="accent6">
              <a:lumMod val="75000"/>
            </a:schemeClr>
          </a:solidFill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accent6">
            <a:lumMod val="60000"/>
            <a:lumOff val="40000"/>
          </a:schemeClr>
        </a:gs>
        <a:gs pos="74000">
          <a:schemeClr val="accent2">
            <a:lumMod val="45000"/>
            <a:lumOff val="55000"/>
          </a:schemeClr>
        </a:gs>
        <a:gs pos="83000">
          <a:schemeClr val="accent2">
            <a:lumMod val="45000"/>
            <a:lumOff val="55000"/>
          </a:schemeClr>
        </a:gs>
        <a:gs pos="100000">
          <a:schemeClr val="accent2">
            <a:lumMod val="30000"/>
            <a:lumOff val="70000"/>
          </a:schemeClr>
        </a:gs>
      </a:gsLst>
      <a:lin ang="5400000" scaled="1"/>
      <a:tileRect/>
    </a:gradFill>
    <a:ln w="9525" cap="flat" cmpd="sng" algn="ctr">
      <a:gradFill>
        <a:gsLst>
          <a:gs pos="0">
            <a:schemeClr val="accent1">
              <a:lumMod val="5000"/>
              <a:lumOff val="95000"/>
            </a:schemeClr>
          </a:gs>
          <a:gs pos="74000">
            <a:schemeClr val="accent1">
              <a:lumMod val="45000"/>
              <a:lumOff val="55000"/>
            </a:schemeClr>
          </a:gs>
          <a:gs pos="83000">
            <a:schemeClr val="accent1">
              <a:lumMod val="45000"/>
              <a:lumOff val="55000"/>
            </a:schemeClr>
          </a:gs>
          <a:gs pos="100000">
            <a:schemeClr val="accent1">
              <a:lumMod val="30000"/>
              <a:lumOff val="70000"/>
            </a:schemeClr>
          </a:gs>
        </a:gsLst>
        <a:lin ang="5400000" scaled="1"/>
      </a:gra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percentStack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23721384"/>
        <c:axId val="323717464"/>
        <c:axId val="0"/>
      </c:bar3DChart>
      <c:catAx>
        <c:axId val="323721384"/>
        <c:scaling>
          <c:orientation val="minMax"/>
        </c:scaling>
        <c:delete val="1"/>
        <c:axPos val="b"/>
        <c:majorTickMark val="none"/>
        <c:minorTickMark val="none"/>
        <c:tickLblPos val="nextTo"/>
        <c:crossAx val="323717464"/>
        <c:crosses val="autoZero"/>
        <c:auto val="0"/>
        <c:lblAlgn val="ctr"/>
        <c:lblOffset val="100"/>
        <c:noMultiLvlLbl val="0"/>
      </c:catAx>
      <c:valAx>
        <c:axId val="323717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23721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>
      <a:gsLst>
        <a:gs pos="68746">
          <a:schemeClr val="accent6">
            <a:lumMod val="60000"/>
            <a:lumOff val="40000"/>
          </a:schemeClr>
        </a:gs>
        <a:gs pos="77888">
          <a:schemeClr val="accent6">
            <a:lumMod val="60000"/>
            <a:lumOff val="40000"/>
          </a:schemeClr>
        </a:gs>
        <a:gs pos="0">
          <a:schemeClr val="accent1">
            <a:lumMod val="5000"/>
            <a:lumOff val="95000"/>
          </a:schemeClr>
        </a:gs>
        <a:gs pos="94713">
          <a:schemeClr val="accent6">
            <a:lumMod val="60000"/>
            <a:lumOff val="40000"/>
          </a:schemeClr>
        </a:gs>
        <a:gs pos="0">
          <a:schemeClr val="accent1">
            <a:lumMod val="45000"/>
            <a:lumOff val="55000"/>
          </a:schemeClr>
        </a:gs>
        <a:gs pos="83000">
          <a:schemeClr val="accent6">
            <a:lumMod val="60000"/>
            <a:lumOff val="40000"/>
          </a:schemeClr>
        </a:gs>
        <a:gs pos="100000">
          <a:schemeClr val="accent6">
            <a:lumMod val="60000"/>
            <a:lumOff val="4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val>
            <c:numRef>
              <c:f>Arkusz1!$B$61:$B$62</c:f>
              <c:numCache>
                <c:formatCode>#,##0</c:formatCode>
                <c:ptCount val="2"/>
                <c:pt idx="0">
                  <c:v>60815990.439999998</c:v>
                </c:pt>
                <c:pt idx="1">
                  <c:v>46610622.170000002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23716680"/>
        <c:axId val="323717072"/>
        <c:axId val="0"/>
      </c:bar3DChart>
      <c:catAx>
        <c:axId val="323716680"/>
        <c:scaling>
          <c:orientation val="minMax"/>
        </c:scaling>
        <c:delete val="1"/>
        <c:axPos val="b"/>
        <c:majorTickMark val="none"/>
        <c:minorTickMark val="none"/>
        <c:tickLblPos val="nextTo"/>
        <c:crossAx val="323717072"/>
        <c:crosses val="autoZero"/>
        <c:auto val="1"/>
        <c:lblAlgn val="ctr"/>
        <c:lblOffset val="100"/>
        <c:noMultiLvlLbl val="0"/>
      </c:catAx>
      <c:valAx>
        <c:axId val="32371707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323716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percentStack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23718640"/>
        <c:axId val="323719032"/>
        <c:axId val="0"/>
      </c:bar3DChart>
      <c:catAx>
        <c:axId val="323718640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23719032"/>
        <c:crosses val="autoZero"/>
        <c:auto val="0"/>
        <c:lblAlgn val="ctr"/>
        <c:lblOffset val="100"/>
        <c:noMultiLvlLbl val="0"/>
      </c:catAx>
      <c:valAx>
        <c:axId val="323719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23718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4722022422469872"/>
          <c:y val="1.749372739676118E-2"/>
          <c:w val="0.51083568964830606"/>
          <c:h val="0.95043443904251002"/>
        </c:manualLayout>
      </c:layout>
      <c:bar3D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002060"/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Arkusz1!$E$88:$E$108</c:f>
              <c:strCache>
                <c:ptCount val="21"/>
                <c:pt idx="0">
                  <c:v>Urzędy naczelnych organów władzy państwowej kontroli i ochrony prawa oraz sądownictwa</c:v>
                </c:pt>
                <c:pt idx="1">
                  <c:v>Leśnictwo</c:v>
                </c:pt>
                <c:pt idx="2">
                  <c:v>Edukacyjna opieka wychowawcza</c:v>
                </c:pt>
                <c:pt idx="3">
                  <c:v>Działalność usługowa</c:v>
                </c:pt>
                <c:pt idx="4">
                  <c:v>Ochrona zdrowia</c:v>
                </c:pt>
                <c:pt idx="5">
                  <c:v>Różne rozliczenia</c:v>
                </c:pt>
                <c:pt idx="6">
                  <c:v>Informatyka</c:v>
                </c:pt>
                <c:pt idx="7">
                  <c:v>Gospodarka mieszkaniowa</c:v>
                </c:pt>
                <c:pt idx="8">
                  <c:v>Bezpieczeństwo publiczne i ochrona przeciwpożarowa</c:v>
                </c:pt>
                <c:pt idx="9">
                  <c:v>Rolnictwo i łowiectwo</c:v>
                </c:pt>
                <c:pt idx="10">
                  <c:v>Obsługa długu publicznego</c:v>
                </c:pt>
                <c:pt idx="11">
                  <c:v>Wytwarzanie i zaopatrywanie w energię elektryczną, gaz i wodę</c:v>
                </c:pt>
                <c:pt idx="12">
                  <c:v>Pozostałe zadania w zakresie polityki społecznej</c:v>
                </c:pt>
                <c:pt idx="13">
                  <c:v>Kultura fizyczna</c:v>
                </c:pt>
                <c:pt idx="14">
                  <c:v>Kultura i ochrona dziedzictwa narodowego</c:v>
                </c:pt>
                <c:pt idx="15">
                  <c:v>Gospodarka komunalna i ochrona środowiska</c:v>
                </c:pt>
                <c:pt idx="16">
                  <c:v>Transport i łączność</c:v>
                </c:pt>
                <c:pt idx="17">
                  <c:v>Administracja publiczna</c:v>
                </c:pt>
                <c:pt idx="18">
                  <c:v>Pomoc społeczna</c:v>
                </c:pt>
                <c:pt idx="19">
                  <c:v>Rodzina</c:v>
                </c:pt>
                <c:pt idx="20">
                  <c:v>Oświata i wychowanie</c:v>
                </c:pt>
              </c:strCache>
            </c:strRef>
          </c:cat>
          <c:val>
            <c:numRef>
              <c:f>Arkusz1!$F$88:$F$108</c:f>
              <c:numCache>
                <c:formatCode>#,##0</c:formatCode>
                <c:ptCount val="21"/>
                <c:pt idx="0">
                  <c:v>5688</c:v>
                </c:pt>
                <c:pt idx="1">
                  <c:v>33494</c:v>
                </c:pt>
                <c:pt idx="2">
                  <c:v>95150</c:v>
                </c:pt>
                <c:pt idx="3">
                  <c:v>99032</c:v>
                </c:pt>
                <c:pt idx="4">
                  <c:v>126211</c:v>
                </c:pt>
                <c:pt idx="5">
                  <c:v>148214</c:v>
                </c:pt>
                <c:pt idx="6">
                  <c:v>188181</c:v>
                </c:pt>
                <c:pt idx="7">
                  <c:v>243329</c:v>
                </c:pt>
                <c:pt idx="8">
                  <c:v>476508</c:v>
                </c:pt>
                <c:pt idx="9">
                  <c:v>663089</c:v>
                </c:pt>
                <c:pt idx="10">
                  <c:v>744202</c:v>
                </c:pt>
                <c:pt idx="11">
                  <c:v>1391357</c:v>
                </c:pt>
                <c:pt idx="12">
                  <c:v>1505772</c:v>
                </c:pt>
                <c:pt idx="13">
                  <c:v>1937041</c:v>
                </c:pt>
                <c:pt idx="14">
                  <c:v>2341820</c:v>
                </c:pt>
                <c:pt idx="15">
                  <c:v>3436604</c:v>
                </c:pt>
                <c:pt idx="16">
                  <c:v>4118089</c:v>
                </c:pt>
                <c:pt idx="17">
                  <c:v>4494550</c:v>
                </c:pt>
                <c:pt idx="18">
                  <c:v>6147852</c:v>
                </c:pt>
                <c:pt idx="19">
                  <c:v>6290691</c:v>
                </c:pt>
                <c:pt idx="20">
                  <c:v>12123749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24443896"/>
        <c:axId val="324440760"/>
        <c:axId val="0"/>
      </c:bar3DChart>
      <c:catAx>
        <c:axId val="324443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rgbClr val="002060"/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pl-PL"/>
          </a:p>
        </c:txPr>
        <c:crossAx val="324440760"/>
        <c:crosses val="autoZero"/>
        <c:auto val="1"/>
        <c:lblAlgn val="ctr"/>
        <c:lblOffset val="100"/>
        <c:noMultiLvlLbl val="0"/>
      </c:catAx>
      <c:valAx>
        <c:axId val="32444076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324443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>
      <a:gsLst>
        <a:gs pos="0">
          <a:schemeClr val="accent6">
            <a:lumMod val="60000"/>
            <a:lumOff val="40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9.4056500844635488E-3"/>
                  <c:y val="1.801668501479633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rgbClr val="000000"/>
                        </a:solidFill>
                        <a:latin typeface="Palatino Linotype" panose="02040502050505030304" pitchFamily="18" charset="0"/>
                        <a:ea typeface="+mn-ea"/>
                        <a:cs typeface="+mn-cs"/>
                      </a:defRPr>
                    </a:pPr>
                    <a:fld id="{EC526CAC-E452-4C2D-AB11-7284077C4AFB}" type="VALUE">
                      <a:rPr lang="en-US">
                        <a:solidFill>
                          <a:srgbClr val="002060"/>
                        </a:solidFill>
                      </a:rPr>
                      <a:pPr>
                        <a:defRPr sz="1100" b="1">
                          <a:solidFill>
                            <a:srgbClr val="000000"/>
                          </a:solidFill>
                          <a:latin typeface="Palatino Linotype" panose="02040502050505030304" pitchFamily="18" charset="0"/>
                        </a:defRPr>
                      </a:pPr>
                      <a:t>[WARTOŚĆ]</a:t>
                    </a:fld>
                    <a:endParaRPr lang="pl-PL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0000"/>
                      </a:solidFill>
                      <a:latin typeface="Palatino Linotype" panose="02040502050505030304" pitchFamily="18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0.16910761154855644"/>
                  <c:y val="-0.2363845144356955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2060"/>
                      </a:solidFill>
                      <a:latin typeface="Palatino Linotype" panose="02040502050505030304" pitchFamily="18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000000"/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'przychody i rozchody'!$C$3:$C$4</c:f>
              <c:strCache>
                <c:ptCount val="2"/>
                <c:pt idx="0">
                  <c:v>Przychody</c:v>
                </c:pt>
                <c:pt idx="1">
                  <c:v>Rozchody</c:v>
                </c:pt>
              </c:strCache>
            </c:strRef>
          </c:cat>
          <c:val>
            <c:numRef>
              <c:f>'przychody i rozchody'!$D$3:$D$4</c:f>
              <c:numCache>
                <c:formatCode>#,##0.00</c:formatCode>
                <c:ptCount val="2"/>
                <c:pt idx="0">
                  <c:v>264638.99</c:v>
                </c:pt>
                <c:pt idx="1">
                  <c:v>1637510.18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B61-4887-B6A8-E32CBC1C42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rgbClr val="002060"/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0.24675</cdr:x>
      <cdr:y>0.94444</cdr:y>
    </cdr:from>
    <cdr:to>
      <cdr:x>0.37662</cdr:x>
      <cdr:y>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1368152" y="3672408"/>
          <a:ext cx="72008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l-PL" sz="1200" b="1" dirty="0" smtClean="0">
              <a:solidFill>
                <a:srgbClr val="002060"/>
              </a:solidFill>
              <a:latin typeface="Palatino Linotype" panose="02040502050505030304" pitchFamily="18" charset="0"/>
            </a:rPr>
            <a:t>Plan</a:t>
          </a:r>
          <a:endParaRPr lang="pl-PL" sz="1200" b="1" dirty="0">
            <a:solidFill>
              <a:srgbClr val="002060"/>
            </a:solidFill>
            <a:latin typeface="Palatino Linotype" panose="02040502050505030304" pitchFamily="18" charset="0"/>
          </a:endParaRPr>
        </a:p>
      </cdr:txBody>
    </cdr:sp>
  </cdr:relSizeAnchor>
  <cdr:relSizeAnchor xmlns:cdr="http://schemas.openxmlformats.org/drawingml/2006/chartDrawing">
    <cdr:from>
      <cdr:x>0.60811</cdr:x>
      <cdr:y>0.93429</cdr:y>
    </cdr:from>
    <cdr:to>
      <cdr:x>0.78378</cdr:x>
      <cdr:y>1</cdr:y>
    </cdr:to>
    <cdr:sp macro="" textlink="">
      <cdr:nvSpPr>
        <cdr:cNvPr id="3" name="pole tekstowe 2"/>
        <cdr:cNvSpPr txBox="1"/>
      </cdr:nvSpPr>
      <cdr:spPr>
        <a:xfrm xmlns:a="http://schemas.openxmlformats.org/drawingml/2006/main">
          <a:off x="3240360" y="3363828"/>
          <a:ext cx="936104" cy="2365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0.62338</cdr:x>
      <cdr:y>0.94388</cdr:y>
    </cdr:from>
    <cdr:to>
      <cdr:x>0.80519</cdr:x>
      <cdr:y>0.99943</cdr:y>
    </cdr:to>
    <cdr:sp macro="" textlink="">
      <cdr:nvSpPr>
        <cdr:cNvPr id="4" name="pole tekstowe 3"/>
        <cdr:cNvSpPr txBox="1"/>
      </cdr:nvSpPr>
      <cdr:spPr>
        <a:xfrm xmlns:a="http://schemas.openxmlformats.org/drawingml/2006/main">
          <a:off x="3456384" y="3670205"/>
          <a:ext cx="1008112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l-PL" sz="1200" b="1" dirty="0" err="1" smtClean="0">
              <a:solidFill>
                <a:srgbClr val="002060"/>
              </a:solidFill>
              <a:latin typeface="Palatino Linotype" panose="02040502050505030304" pitchFamily="18" charset="0"/>
            </a:rPr>
            <a:t>Wykonaniee</a:t>
          </a:r>
          <a:endParaRPr lang="pl-PL" sz="1200" b="1" dirty="0">
            <a:solidFill>
              <a:srgbClr val="002060"/>
            </a:solidFill>
            <a:latin typeface="Palatino Linotype" panose="02040502050505030304" pitchFamily="18" charset="0"/>
          </a:endParaRPr>
        </a:p>
      </cdr:txBody>
    </cdr:sp>
  </cdr:relSizeAnchor>
  <cdr:relSizeAnchor xmlns:cdr="http://schemas.openxmlformats.org/drawingml/2006/chartDrawing">
    <cdr:from>
      <cdr:x>0.19481</cdr:x>
      <cdr:y>0.55556</cdr:y>
    </cdr:from>
    <cdr:to>
      <cdr:x>0.36364</cdr:x>
      <cdr:y>0.61111</cdr:y>
    </cdr:to>
    <cdr:sp macro="" textlink="">
      <cdr:nvSpPr>
        <cdr:cNvPr id="5" name="pole tekstowe 4"/>
        <cdr:cNvSpPr txBox="1"/>
      </cdr:nvSpPr>
      <cdr:spPr>
        <a:xfrm xmlns:a="http://schemas.openxmlformats.org/drawingml/2006/main">
          <a:off x="1080120" y="2160240"/>
          <a:ext cx="936104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l-PL" sz="1100" b="1" dirty="0" smtClean="0">
              <a:solidFill>
                <a:srgbClr val="002060"/>
              </a:solidFill>
              <a:latin typeface="Palatino Linotype" panose="02040502050505030304" pitchFamily="18" charset="0"/>
            </a:rPr>
            <a:t>62 526 041</a:t>
          </a:r>
          <a:endParaRPr lang="pl-PL" sz="1100" b="1" dirty="0">
            <a:solidFill>
              <a:srgbClr val="002060"/>
            </a:solidFill>
            <a:latin typeface="Palatino Linotype" panose="02040502050505030304" pitchFamily="18" charset="0"/>
          </a:endParaRPr>
        </a:p>
      </cdr:txBody>
    </cdr:sp>
  </cdr:relSizeAnchor>
  <cdr:relSizeAnchor xmlns:cdr="http://schemas.openxmlformats.org/drawingml/2006/chartDrawing">
    <cdr:from>
      <cdr:x>0.61039</cdr:x>
      <cdr:y>0.59259</cdr:y>
    </cdr:from>
    <cdr:to>
      <cdr:x>0.77922</cdr:x>
      <cdr:y>0.64815</cdr:y>
    </cdr:to>
    <cdr:sp macro="" textlink="">
      <cdr:nvSpPr>
        <cdr:cNvPr id="6" name="pole tekstowe 5"/>
        <cdr:cNvSpPr txBox="1"/>
      </cdr:nvSpPr>
      <cdr:spPr>
        <a:xfrm xmlns:a="http://schemas.openxmlformats.org/drawingml/2006/main">
          <a:off x="3384376" y="2304256"/>
          <a:ext cx="936104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l-PL" sz="1100" b="1" dirty="0" smtClean="0">
              <a:solidFill>
                <a:srgbClr val="002060"/>
              </a:solidFill>
              <a:latin typeface="Palatino Linotype" panose="02040502050505030304" pitchFamily="18" charset="0"/>
            </a:rPr>
            <a:t>49 990 767</a:t>
          </a:r>
          <a:endParaRPr lang="pl-PL" sz="1100" b="1" dirty="0">
            <a:solidFill>
              <a:srgbClr val="002060"/>
            </a:solidFill>
            <a:latin typeface="Palatino Linotype" panose="0204050205050503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0.2835</cdr:x>
      <cdr:y>0.97124</cdr:y>
    </cdr:from>
    <cdr:to>
      <cdr:x>0.44099</cdr:x>
      <cdr:y>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1296144" y="2664296"/>
          <a:ext cx="720080" cy="789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0.252</cdr:x>
      <cdr:y>0.93333</cdr:y>
    </cdr:from>
    <cdr:to>
      <cdr:x>0.45674</cdr:x>
      <cdr:y>1</cdr:y>
    </cdr:to>
    <cdr:sp macro="" textlink="">
      <cdr:nvSpPr>
        <cdr:cNvPr id="3" name="pole tekstowe 2"/>
        <cdr:cNvSpPr txBox="1"/>
      </cdr:nvSpPr>
      <cdr:spPr>
        <a:xfrm xmlns:a="http://schemas.openxmlformats.org/drawingml/2006/main">
          <a:off x="1152128" y="3024336"/>
          <a:ext cx="936104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l-PL" sz="1200" b="1" dirty="0" smtClean="0">
              <a:solidFill>
                <a:srgbClr val="002060"/>
              </a:solidFill>
              <a:latin typeface="Palatino Linotype" panose="02040502050505030304" pitchFamily="18" charset="0"/>
            </a:rPr>
            <a:t>Plan</a:t>
          </a:r>
          <a:endParaRPr lang="pl-PL" sz="1200" b="1" dirty="0">
            <a:solidFill>
              <a:srgbClr val="002060"/>
            </a:solidFill>
            <a:latin typeface="Palatino Linotype" panose="02040502050505030304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0.21429</cdr:x>
      <cdr:y>0.50622</cdr:y>
    </cdr:from>
    <cdr:to>
      <cdr:x>0.35714</cdr:x>
      <cdr:y>0.56108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1296144" y="1993168"/>
          <a:ext cx="864096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0.60714</cdr:x>
      <cdr:y>0.61595</cdr:y>
    </cdr:from>
    <cdr:to>
      <cdr:x>0.7381</cdr:x>
      <cdr:y>0.67081</cdr:y>
    </cdr:to>
    <cdr:sp macro="" textlink="">
      <cdr:nvSpPr>
        <cdr:cNvPr id="3" name="pole tekstowe 2"/>
        <cdr:cNvSpPr txBox="1"/>
      </cdr:nvSpPr>
      <cdr:spPr>
        <a:xfrm xmlns:a="http://schemas.openxmlformats.org/drawingml/2006/main">
          <a:off x="3672408" y="2425216"/>
          <a:ext cx="792088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BACF8B-0101-4877-ACE3-BA513C391FD3}" type="datetimeFigureOut">
              <a:rPr lang="pl-PL" smtClean="0"/>
              <a:pPr/>
              <a:t>2023-06-21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445FF-E993-4520-98C3-C0C0E1B2177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0360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445FF-E993-4520-98C3-C0C0E1B21773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1829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ytuł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16" name="Symbol zastępczy daty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AEDD0-97BF-4F26-B01D-32DCF336A0FE}" type="datetimeFigureOut">
              <a:rPr lang="pl-PL" smtClean="0"/>
              <a:pPr/>
              <a:t>2023-06-21</a:t>
            </a:fld>
            <a:endParaRPr lang="pl-PL"/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EEA3C3C-BD77-4A36-9ADB-6F452DF625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AEDD0-97BF-4F26-B01D-32DCF336A0FE}" type="datetimeFigureOut">
              <a:rPr lang="pl-PL" smtClean="0"/>
              <a:pPr/>
              <a:t>2023-06-21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3C3C-BD77-4A36-9ADB-6F452DF625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AEDD0-97BF-4F26-B01D-32DCF336A0FE}" type="datetimeFigureOut">
              <a:rPr lang="pl-PL" smtClean="0"/>
              <a:pPr/>
              <a:t>2023-06-21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3C3C-BD77-4A36-9ADB-6F452DF625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ytuł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27" name="Symbol zastępczy zawartości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AEDD0-97BF-4F26-B01D-32DCF336A0FE}" type="datetimeFigureOut">
              <a:rPr lang="pl-PL" smtClean="0"/>
              <a:pPr/>
              <a:t>2023-06-21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EEA3C3C-BD77-4A36-9ADB-6F452DF625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ymbol zastępczy tekst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19" name="Symbol zastępczy daty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AEDD0-97BF-4F26-B01D-32DCF336A0FE}" type="datetimeFigureOut">
              <a:rPr lang="pl-PL" smtClean="0"/>
              <a:pPr/>
              <a:t>2023-06-21</a:t>
            </a:fld>
            <a:endParaRPr lang="pl-PL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3C3C-BD77-4A36-9ADB-6F452DF625A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ytuł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4" name="Symbol zastępczy zawartości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21" name="Symbol zastępczy daty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AEDD0-97BF-4F26-B01D-32DCF336A0FE}" type="datetimeFigureOut">
              <a:rPr lang="pl-PL" smtClean="0"/>
              <a:pPr/>
              <a:t>2023-06-21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1" name="Symbol zastępczy numeru slajd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3C3C-BD77-4A36-9ADB-6F452DF625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ytuł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25" name="Symbol zastępczy tekst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28" name="Symbol zastępczy zawartości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AEDD0-97BF-4F26-B01D-32DCF336A0FE}" type="datetimeFigureOut">
              <a:rPr lang="pl-PL" smtClean="0"/>
              <a:pPr/>
              <a:t>2023-06-21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EEA3C3C-BD77-4A36-9ADB-6F452DF625A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ytuł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2" name="Symbol zastępczy daty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AEDD0-97BF-4F26-B01D-32DCF336A0FE}" type="datetimeFigureOut">
              <a:rPr lang="pl-PL" smtClean="0"/>
              <a:pPr/>
              <a:t>2023-06-21</a:t>
            </a:fld>
            <a:endParaRPr lang="pl-PL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3C3C-BD77-4A36-9ADB-6F452DF625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AEDD0-97BF-4F26-B01D-32DCF336A0FE}" type="datetimeFigureOut">
              <a:rPr lang="pl-PL" smtClean="0"/>
              <a:pPr/>
              <a:t>2023-06-21</a:t>
            </a:fld>
            <a:endParaRPr lang="pl-PL"/>
          </a:p>
        </p:txBody>
      </p:sp>
      <p:sp>
        <p:nvSpPr>
          <p:cNvPr id="24" name="Symbol zastępczy stopki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3C3C-BD77-4A36-9ADB-6F452DF625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26" name="Symbol zastępczy tekst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14" name="Symbol zastępczy zawartości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AEDD0-97BF-4F26-B01D-32DCF336A0FE}" type="datetimeFigureOut">
              <a:rPr lang="pl-PL" smtClean="0"/>
              <a:pPr/>
              <a:t>2023-06-21</a:t>
            </a:fld>
            <a:endParaRPr lang="pl-PL"/>
          </a:p>
        </p:txBody>
      </p:sp>
      <p:sp>
        <p:nvSpPr>
          <p:cNvPr id="29" name="Symbol zastępczy stopki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3C3C-BD77-4A36-9ADB-6F452DF625A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obrazu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AEDD0-97BF-4F26-B01D-32DCF336A0FE}" type="datetimeFigureOut">
              <a:rPr lang="pl-PL" smtClean="0"/>
              <a:pPr/>
              <a:t>2023-06-21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1" name="Symbol zastępczy numeru slajd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3C3C-BD77-4A36-9ADB-6F452DF625A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7" name="Tytuł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26" name="Symbol zastępczy tekst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accent1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ymbol zastępczy tekst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11" name="Symbol zastępczy daty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82AEDD0-97BF-4F26-B01D-32DCF336A0FE}" type="datetimeFigureOut">
              <a:rPr lang="pl-PL" smtClean="0"/>
              <a:pPr/>
              <a:t>2023-06-21</a:t>
            </a:fld>
            <a:endParaRPr lang="pl-PL"/>
          </a:p>
        </p:txBody>
      </p:sp>
      <p:sp>
        <p:nvSpPr>
          <p:cNvPr id="28" name="Symbol zastępczy stopki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EEA3C3C-BD77-4A36-9ADB-6F452DF625A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tytuł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Łącznik prosty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301752" y="188640"/>
            <a:ext cx="8686800" cy="792088"/>
          </a:xfrm>
        </p:spPr>
        <p:txBody>
          <a:bodyPr>
            <a:noAutofit/>
          </a:bodyPr>
          <a:lstStyle/>
          <a:p>
            <a:pPr algn="ctr"/>
            <a:r>
              <a:rPr lang="pl-PL" sz="4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SPRAWOZDANIE</a:t>
            </a:r>
            <a:r>
              <a:rPr lang="pl-PL" sz="4800" b="1" dirty="0">
                <a:solidFill>
                  <a:srgbClr val="002060"/>
                </a:solidFill>
                <a:latin typeface="Cooper Black" pitchFamily="18" charset="0"/>
              </a:rPr>
              <a:t> </a:t>
            </a:r>
          </a:p>
        </p:txBody>
      </p:sp>
      <p:sp>
        <p:nvSpPr>
          <p:cNvPr id="8" name="Symbol zastępczy zawartości 7"/>
          <p:cNvSpPr>
            <a:spLocks noGrp="1"/>
          </p:cNvSpPr>
          <p:nvPr>
            <p:ph sz="half" idx="2"/>
          </p:nvPr>
        </p:nvSpPr>
        <p:spPr>
          <a:xfrm>
            <a:off x="4139952" y="1556792"/>
            <a:ext cx="4779640" cy="4349080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20000"/>
              </a:lnSpc>
              <a:buNone/>
            </a:pPr>
            <a:endParaRPr lang="pl-PL" sz="1200" b="1" dirty="0">
              <a:latin typeface="Engravers MT" pitchFamily="18" charset="0"/>
            </a:endParaRPr>
          </a:p>
          <a:p>
            <a:pPr algn="ctr">
              <a:lnSpc>
                <a:spcPct val="160000"/>
              </a:lnSpc>
              <a:buNone/>
            </a:pPr>
            <a:r>
              <a:rPr lang="pl-PL" sz="32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  Z WYKONANIA BUDŻETU                        MIASTA I GMINY SIENIAWA</a:t>
            </a:r>
          </a:p>
          <a:p>
            <a:pPr algn="ctr">
              <a:lnSpc>
                <a:spcPct val="160000"/>
              </a:lnSpc>
              <a:buNone/>
            </a:pPr>
            <a:r>
              <a:rPr lang="pl-PL" sz="32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ZA </a:t>
            </a:r>
            <a:r>
              <a:rPr lang="pl-PL" sz="3200" b="1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2022 </a:t>
            </a:r>
            <a:r>
              <a:rPr lang="pl-PL" sz="32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ROK</a:t>
            </a:r>
          </a:p>
        </p:txBody>
      </p:sp>
      <p:pic>
        <p:nvPicPr>
          <p:cNvPr id="1026" name="Picture 2" descr="C:\Users\Tunel_AN\Pictures\150px-POL_Sieniawa_COA_1_svg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1" y="2060848"/>
            <a:ext cx="3096345" cy="37444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pl-PL" sz="4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SPRAWOZDANIE 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535265" y="1628800"/>
            <a:ext cx="8587680" cy="424847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200000"/>
              </a:lnSpc>
              <a:buClr>
                <a:srgbClr val="002060"/>
              </a:buClr>
              <a:buNone/>
            </a:pPr>
            <a:r>
              <a:rPr lang="pl-PL" sz="36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Wynik finansowy budżetu za </a:t>
            </a:r>
            <a:r>
              <a:rPr lang="pl-PL" sz="3600" b="1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2022 </a:t>
            </a:r>
            <a:r>
              <a:rPr lang="pl-PL" sz="36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rok:</a:t>
            </a:r>
          </a:p>
          <a:p>
            <a:pPr algn="just">
              <a:lnSpc>
                <a:spcPct val="20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pl-PL" sz="2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Kwota długu – </a:t>
            </a:r>
            <a:r>
              <a:rPr lang="pl-PL" sz="2800" b="1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18 666 000 zł (44,71%),</a:t>
            </a:r>
            <a:endParaRPr lang="pl-PL" sz="2800" b="1" dirty="0">
              <a:solidFill>
                <a:srgbClr val="002060"/>
              </a:solidFill>
              <a:latin typeface="Palatino Linotype" panose="02040502050505030304" pitchFamily="18" charset="0"/>
            </a:endParaRPr>
          </a:p>
          <a:p>
            <a:pPr algn="just">
              <a:lnSpc>
                <a:spcPct val="20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pl-PL" sz="2800" b="1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Nadwyżka </a:t>
            </a:r>
            <a:r>
              <a:rPr lang="pl-PL" sz="2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budżetu – </a:t>
            </a:r>
            <a:r>
              <a:rPr lang="pl-PL" sz="2800" b="1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3 380 144,41 zł</a:t>
            </a:r>
            <a:endParaRPr lang="pl-PL" sz="2800" b="1" dirty="0">
              <a:solidFill>
                <a:srgbClr val="002060"/>
              </a:solidFill>
              <a:latin typeface="Palatino Linotype" panose="02040502050505030304" pitchFamily="18" charset="0"/>
            </a:endParaRPr>
          </a:p>
          <a:p>
            <a:pPr algn="just">
              <a:lnSpc>
                <a:spcPct val="20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pl-PL" sz="2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Nadwyżka operacyjna – </a:t>
            </a:r>
            <a:r>
              <a:rPr lang="pl-PL" sz="2800" b="1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1 925 937,29 zł</a:t>
            </a:r>
            <a:r>
              <a:rPr lang="pl-PL" sz="2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005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pl-PL" sz="4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SPRAWOZDANIE 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304800" y="1844824"/>
            <a:ext cx="8686800" cy="4235301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200000"/>
              </a:lnSpc>
              <a:buClr>
                <a:srgbClr val="002060"/>
              </a:buClr>
              <a:buNone/>
            </a:pPr>
            <a:endParaRPr lang="pl-PL" sz="4000" b="1" dirty="0">
              <a:solidFill>
                <a:schemeClr val="tx1"/>
              </a:solidFill>
              <a:latin typeface="Comic Sans MS" pitchFamily="66" charset="0"/>
            </a:endParaRPr>
          </a:p>
          <a:p>
            <a:pPr marL="0" indent="0" algn="ctr">
              <a:lnSpc>
                <a:spcPct val="200000"/>
              </a:lnSpc>
              <a:buClr>
                <a:srgbClr val="002060"/>
              </a:buClr>
              <a:buNone/>
            </a:pPr>
            <a:r>
              <a:rPr lang="pl-PL" sz="5200" b="1" i="1" dirty="0">
                <a:solidFill>
                  <a:srgbClr val="002060"/>
                </a:solidFill>
                <a:latin typeface="Palatino Linotype" panose="02040502050505030304" pitchFamily="18" charset="0"/>
              </a:rPr>
              <a:t>Dziękujemy!</a:t>
            </a:r>
          </a:p>
          <a:p>
            <a:pPr marL="0" indent="0">
              <a:lnSpc>
                <a:spcPct val="200000"/>
              </a:lnSpc>
              <a:buClr>
                <a:srgbClr val="002060"/>
              </a:buClr>
              <a:buNone/>
            </a:pPr>
            <a:endParaRPr lang="pl-PL" sz="1800" b="1" dirty="0">
              <a:solidFill>
                <a:srgbClr val="002060"/>
              </a:solidFill>
              <a:latin typeface="Palatino Linotype" panose="02040502050505030304" pitchFamily="18" charset="0"/>
            </a:endParaRPr>
          </a:p>
          <a:p>
            <a:pPr marL="0" indent="0">
              <a:lnSpc>
                <a:spcPct val="200000"/>
              </a:lnSpc>
              <a:buClr>
                <a:srgbClr val="002060"/>
              </a:buClr>
              <a:buNone/>
            </a:pPr>
            <a:endParaRPr lang="pl-PL" sz="1800" b="1" dirty="0">
              <a:solidFill>
                <a:srgbClr val="002060"/>
              </a:solidFill>
              <a:latin typeface="Palatino Linotype" panose="02040502050505030304" pitchFamily="18" charset="0"/>
            </a:endParaRPr>
          </a:p>
          <a:p>
            <a:pPr marL="0" indent="0" algn="ctr">
              <a:lnSpc>
                <a:spcPct val="200000"/>
              </a:lnSpc>
              <a:buClr>
                <a:srgbClr val="002060"/>
              </a:buClr>
              <a:buNone/>
            </a:pPr>
            <a:r>
              <a:rPr lang="pl-PL" sz="1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			Burmistrz Miasta i Gminy Sieniawa</a:t>
            </a:r>
          </a:p>
          <a:p>
            <a:pPr marL="0" indent="0" algn="ctr">
              <a:lnSpc>
                <a:spcPct val="200000"/>
              </a:lnSpc>
              <a:buClr>
                <a:srgbClr val="002060"/>
              </a:buClr>
              <a:buNone/>
            </a:pPr>
            <a:r>
              <a:rPr lang="pl-PL" sz="1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			Adam </a:t>
            </a:r>
            <a:r>
              <a:rPr lang="pl-PL" sz="1800" b="1" dirty="0" err="1">
                <a:solidFill>
                  <a:srgbClr val="002060"/>
                </a:solidFill>
                <a:latin typeface="Palatino Linotype" panose="02040502050505030304" pitchFamily="18" charset="0"/>
              </a:rPr>
              <a:t>Woś</a:t>
            </a:r>
            <a:endParaRPr lang="pl-PL" sz="1800" b="1" dirty="0">
              <a:solidFill>
                <a:srgbClr val="00206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3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326504" y="18864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pl-PL" sz="4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SPRAWOZDANIE 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179512" y="1412776"/>
            <a:ext cx="8686800" cy="4525963"/>
          </a:xfrm>
        </p:spPr>
        <p:txBody>
          <a:bodyPr>
            <a:normAutofit fontScale="85000" lnSpcReduction="10000"/>
          </a:bodyPr>
          <a:lstStyle/>
          <a:p>
            <a:pPr algn="ctr">
              <a:lnSpc>
                <a:spcPct val="150000"/>
              </a:lnSpc>
              <a:buNone/>
            </a:pPr>
            <a:r>
              <a:rPr lang="pl-PL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Burmistrz Miasta i Gminy Sieniawa</a:t>
            </a:r>
            <a:r>
              <a:rPr lang="pl-PL" dirty="0">
                <a:solidFill>
                  <a:srgbClr val="002060"/>
                </a:solidFill>
                <a:latin typeface="Palatino Linotype" panose="02040502050505030304" pitchFamily="18" charset="0"/>
              </a:rPr>
              <a:t>                                                                         stosownie do postanowień art. 269 ustawy                                                  z dnia 27 sierpnia 2009 r. o finansach publicznych</a:t>
            </a:r>
          </a:p>
          <a:p>
            <a:pPr algn="ctr">
              <a:lnSpc>
                <a:spcPct val="150000"/>
              </a:lnSpc>
              <a:buNone/>
            </a:pPr>
            <a:r>
              <a:rPr lang="pl-PL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przedk</a:t>
            </a:r>
            <a:r>
              <a:rPr lang="pl-PL" sz="2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ł</a:t>
            </a:r>
            <a:r>
              <a:rPr lang="pl-PL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ada                                                                             sprawozdanie z wykonania </a:t>
            </a:r>
          </a:p>
          <a:p>
            <a:pPr algn="ctr">
              <a:lnSpc>
                <a:spcPct val="150000"/>
              </a:lnSpc>
              <a:buNone/>
            </a:pPr>
            <a:r>
              <a:rPr lang="pl-PL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budżetu jednostki samorządu terytorialnego </a:t>
            </a:r>
          </a:p>
          <a:p>
            <a:pPr algn="ctr">
              <a:lnSpc>
                <a:spcPct val="150000"/>
              </a:lnSpc>
              <a:buNone/>
            </a:pPr>
            <a:r>
              <a:rPr lang="pl-PL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za </a:t>
            </a:r>
            <a:r>
              <a:rPr lang="pl-PL" b="1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2022 </a:t>
            </a:r>
            <a:r>
              <a:rPr lang="pl-PL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rok.</a:t>
            </a:r>
            <a:endParaRPr lang="pl-PL" dirty="0">
              <a:solidFill>
                <a:srgbClr val="002060"/>
              </a:solidFill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pl-PL" sz="4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SPRAWOZDANIE</a:t>
            </a:r>
            <a:r>
              <a:rPr lang="pl-PL" sz="4800" dirty="0">
                <a:solidFill>
                  <a:srgbClr val="002060"/>
                </a:solidFill>
                <a:latin typeface="Palatino Linotype" panose="02040502050505030304" pitchFamily="18" charset="0"/>
              </a:rPr>
              <a:t> 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179512" y="1556792"/>
            <a:ext cx="8686800" cy="4525963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50000"/>
              </a:lnSpc>
              <a:buNone/>
            </a:pPr>
            <a:r>
              <a:rPr lang="pl-PL" b="1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Budżet Miasta i Gminy Sieniawa                     został przyjęty Uchwałą Nr XXXI/255/2022                             Rady Miejskiej w Sieniawie                                             w dniu 25 stycznia 2022 roku w wysokości: </a:t>
            </a:r>
          </a:p>
          <a:p>
            <a:pPr algn="ctr">
              <a:lnSpc>
                <a:spcPct val="150000"/>
              </a:lnSpc>
              <a:buNone/>
            </a:pPr>
            <a:r>
              <a:rPr lang="pl-PL" u="sng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Dochody:  </a:t>
            </a:r>
            <a:r>
              <a:rPr lang="pl-PL" b="1" u="sng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38 848 841,99 zł</a:t>
            </a:r>
            <a:r>
              <a:rPr lang="pl-PL" u="sng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 </a:t>
            </a:r>
          </a:p>
          <a:p>
            <a:pPr algn="ctr">
              <a:lnSpc>
                <a:spcPct val="150000"/>
              </a:lnSpc>
              <a:buNone/>
            </a:pPr>
            <a:r>
              <a:rPr lang="pl-PL" u="sng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Wydatki:  </a:t>
            </a:r>
            <a:r>
              <a:rPr lang="pl-PL" b="1" u="sng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37 138 413,81 zł</a:t>
            </a:r>
            <a:endParaRPr lang="pl-PL" u="sng" dirty="0">
              <a:solidFill>
                <a:srgbClr val="002060"/>
              </a:solidFill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323516" y="260648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pl-PL" sz="4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SPRAWOZDANIE</a:t>
            </a:r>
            <a:r>
              <a:rPr lang="pl-PL" sz="4800" b="1" dirty="0">
                <a:solidFill>
                  <a:srgbClr val="002060"/>
                </a:solidFill>
                <a:latin typeface="Cooper Black" pitchFamily="18" charset="0"/>
              </a:rPr>
              <a:t> 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57200" y="1114737"/>
            <a:ext cx="8686800" cy="4525963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pl-PL" sz="28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Plan i wykonanie dochodów w </a:t>
            </a:r>
            <a:r>
              <a:rPr lang="pl-PL" sz="28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2022 </a:t>
            </a:r>
            <a:r>
              <a:rPr lang="pl-PL" sz="28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r.</a:t>
            </a:r>
          </a:p>
          <a:p>
            <a:pPr algn="ctr">
              <a:lnSpc>
                <a:spcPct val="150000"/>
              </a:lnSpc>
              <a:buNone/>
            </a:pPr>
            <a:endParaRPr lang="pl-PL" b="1" dirty="0">
              <a:solidFill>
                <a:srgbClr val="002060"/>
              </a:solidFill>
              <a:latin typeface="Baskerville Old Face" pitchFamily="18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dirty="0">
              <a:solidFill>
                <a:srgbClr val="002060"/>
              </a:solidFill>
              <a:latin typeface="Baskerville Old Face" pitchFamily="18" charset="0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3923928" y="1874323"/>
            <a:ext cx="194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79,95 % wykonania</a:t>
            </a:r>
            <a:endParaRPr lang="pl-PL" sz="1400" b="1" dirty="0">
              <a:solidFill>
                <a:srgbClr val="002060"/>
              </a:solidFill>
              <a:latin typeface="Palatino Linotype" panose="02040502050505030304" pitchFamily="18" charset="0"/>
            </a:endParaRPr>
          </a:p>
        </p:txBody>
      </p:sp>
      <p:graphicFrame>
        <p:nvGraphicFramePr>
          <p:cNvPr id="8" name="Wykres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202849"/>
              </p:ext>
            </p:extLst>
          </p:nvPr>
        </p:nvGraphicFramePr>
        <p:xfrm>
          <a:off x="1835696" y="2276872"/>
          <a:ext cx="5544616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325855" y="260648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pl-PL" sz="4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SPRAWOZDANIE 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295049" y="1196752"/>
            <a:ext cx="8686800" cy="4827166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pl-PL" sz="28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Wykonanie dochodów </a:t>
            </a:r>
            <a:r>
              <a:rPr lang="pl-PL" sz="28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bieżących w 2022 </a:t>
            </a:r>
            <a:r>
              <a:rPr lang="pl-PL" sz="28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r. </a:t>
            </a:r>
            <a:r>
              <a:rPr lang="pl-PL" sz="28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                       wg </a:t>
            </a:r>
            <a:r>
              <a:rPr lang="pl-PL" sz="28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źródeł</a:t>
            </a:r>
          </a:p>
          <a:p>
            <a:pPr algn="ctr">
              <a:lnSpc>
                <a:spcPct val="150000"/>
              </a:lnSpc>
              <a:buNone/>
            </a:pPr>
            <a:endParaRPr lang="pl-PL" sz="28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sz="28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sz="28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sz="28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sz="28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sz="28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b="1" dirty="0">
              <a:solidFill>
                <a:srgbClr val="002060"/>
              </a:solidFill>
              <a:latin typeface="Baskerville Old Face" pitchFamily="18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dirty="0">
              <a:solidFill>
                <a:srgbClr val="002060"/>
              </a:solidFill>
              <a:latin typeface="Baskerville Old Face" pitchFamily="18" charset="0"/>
            </a:endParaRPr>
          </a:p>
        </p:txBody>
      </p:sp>
      <p:graphicFrame>
        <p:nvGraphicFramePr>
          <p:cNvPr id="6" name="Wykre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8267499"/>
              </p:ext>
            </p:extLst>
          </p:nvPr>
        </p:nvGraphicFramePr>
        <p:xfrm>
          <a:off x="611560" y="2704456"/>
          <a:ext cx="7704856" cy="3820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323528" y="198119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pl-PL" sz="4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SPRAWOZDANIE</a:t>
            </a:r>
            <a:r>
              <a:rPr lang="pl-PL" sz="4800" dirty="0">
                <a:solidFill>
                  <a:srgbClr val="002060"/>
                </a:solidFill>
                <a:latin typeface="Cooper Black" pitchFamily="18" charset="0"/>
              </a:rPr>
              <a:t> 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323528" y="1268760"/>
            <a:ext cx="8686800" cy="4827166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pl-PL" sz="28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Wykonanie dochodów </a:t>
            </a:r>
            <a:r>
              <a:rPr lang="pl-PL" sz="28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majątkowych w 2022 </a:t>
            </a:r>
            <a:r>
              <a:rPr lang="pl-PL" sz="28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r. </a:t>
            </a:r>
            <a:r>
              <a:rPr lang="pl-PL" sz="28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                 wg </a:t>
            </a:r>
            <a:r>
              <a:rPr lang="pl-PL" sz="28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źródeł</a:t>
            </a:r>
          </a:p>
          <a:p>
            <a:pPr algn="ctr">
              <a:lnSpc>
                <a:spcPct val="150000"/>
              </a:lnSpc>
              <a:buNone/>
            </a:pPr>
            <a:endParaRPr lang="pl-PL" sz="28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sz="28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sz="28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sz="28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sz="28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sz="28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sz="28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sz="28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b="1" dirty="0">
              <a:solidFill>
                <a:srgbClr val="002060"/>
              </a:solidFill>
              <a:latin typeface="Baskerville Old Face" pitchFamily="18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dirty="0">
              <a:solidFill>
                <a:srgbClr val="002060"/>
              </a:solidFill>
              <a:latin typeface="Baskerville Old Face" pitchFamily="18" charset="0"/>
            </a:endParaRPr>
          </a:p>
        </p:txBody>
      </p:sp>
      <p:graphicFrame>
        <p:nvGraphicFramePr>
          <p:cNvPr id="8" name="Wykres 7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9FB264E-6658-4EEB-9C5B-C85B61FADCE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2226360"/>
              </p:ext>
            </p:extLst>
          </p:nvPr>
        </p:nvGraphicFramePr>
        <p:xfrm>
          <a:off x="1368896" y="3140968"/>
          <a:ext cx="6596064" cy="2954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334516" y="260648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pl-PL" sz="4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SPRAWOZDANIE 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334516" y="1340768"/>
            <a:ext cx="8686800" cy="4525963"/>
          </a:xfrm>
          <a:noFill/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pl-PL" sz="28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Plan i wykonanie wydatków w </a:t>
            </a:r>
            <a:r>
              <a:rPr lang="pl-PL" sz="28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2022 </a:t>
            </a:r>
            <a:r>
              <a:rPr lang="pl-PL" sz="28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r.</a:t>
            </a:r>
          </a:p>
          <a:p>
            <a:pPr algn="ctr">
              <a:lnSpc>
                <a:spcPct val="150000"/>
              </a:lnSpc>
              <a:buNone/>
            </a:pPr>
            <a:endParaRPr lang="pl-PL" b="1" dirty="0">
              <a:solidFill>
                <a:srgbClr val="002060"/>
              </a:solidFill>
              <a:latin typeface="Baskerville Old Face" pitchFamily="18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b="1" dirty="0">
              <a:solidFill>
                <a:srgbClr val="002060"/>
              </a:solidFill>
              <a:latin typeface="Baskerville Old Face" pitchFamily="18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dirty="0">
              <a:solidFill>
                <a:srgbClr val="002060"/>
              </a:solidFill>
              <a:latin typeface="Baskerville Old Face" pitchFamily="18" charset="0"/>
            </a:endParaRPr>
          </a:p>
        </p:txBody>
      </p:sp>
      <p:graphicFrame>
        <p:nvGraphicFramePr>
          <p:cNvPr id="6" name="Wykre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7847495"/>
              </p:ext>
            </p:extLst>
          </p:nvPr>
        </p:nvGraphicFramePr>
        <p:xfrm>
          <a:off x="1907704" y="2443944"/>
          <a:ext cx="5688632" cy="40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pole tekstowe 1"/>
          <p:cNvSpPr txBox="1"/>
          <p:nvPr/>
        </p:nvSpPr>
        <p:spPr>
          <a:xfrm>
            <a:off x="5364088" y="6248345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Wykonanie</a:t>
            </a:r>
            <a:endParaRPr lang="pl-PL" sz="1200" b="1" dirty="0">
              <a:solidFill>
                <a:srgbClr val="00206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4139952" y="2136167"/>
            <a:ext cx="22030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76,64 % wykonania</a:t>
            </a:r>
            <a:endParaRPr lang="pl-PL" sz="1400" b="1" dirty="0">
              <a:solidFill>
                <a:srgbClr val="002060"/>
              </a:solidFill>
              <a:latin typeface="Palatino Linotype" panose="02040502050505030304" pitchFamily="18" charset="0"/>
            </a:endParaRPr>
          </a:p>
        </p:txBody>
      </p:sp>
      <p:graphicFrame>
        <p:nvGraphicFramePr>
          <p:cNvPr id="8" name="Wykres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4557976"/>
              </p:ext>
            </p:extLst>
          </p:nvPr>
        </p:nvGraphicFramePr>
        <p:xfrm>
          <a:off x="1691680" y="2443944"/>
          <a:ext cx="6048672" cy="3937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Wykres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3122376"/>
              </p:ext>
            </p:extLst>
          </p:nvPr>
        </p:nvGraphicFramePr>
        <p:xfrm>
          <a:off x="1519237" y="2057400"/>
          <a:ext cx="610552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pole tekstowe 3"/>
          <p:cNvSpPr txBox="1"/>
          <p:nvPr/>
        </p:nvSpPr>
        <p:spPr>
          <a:xfrm>
            <a:off x="2915816" y="4412636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b="1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60 815 990</a:t>
            </a:r>
            <a:endParaRPr lang="pl-PL" sz="1100" b="1" dirty="0">
              <a:solidFill>
                <a:srgbClr val="00206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5298703" y="4800600"/>
            <a:ext cx="8214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b="1" dirty="0" smtClean="0">
                <a:solidFill>
                  <a:srgbClr val="002060"/>
                </a:solidFill>
                <a:latin typeface="Palatino Linotype" panose="02040502050505030304" pitchFamily="18" charset="0"/>
              </a:rPr>
              <a:t>46 610 622</a:t>
            </a:r>
            <a:endParaRPr lang="pl-PL" sz="1100" b="1" dirty="0">
              <a:solidFill>
                <a:srgbClr val="002060"/>
              </a:solidFill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304800" y="309754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pl-PL" sz="4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SPRAWOZDANIE 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304800" y="1270889"/>
            <a:ext cx="8686800" cy="4899174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pl-PL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Wykonanie wydatków w </a:t>
            </a:r>
            <a:r>
              <a:rPr lang="pl-PL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2022 </a:t>
            </a:r>
            <a:r>
              <a:rPr lang="pl-PL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r.</a:t>
            </a:r>
          </a:p>
          <a:p>
            <a:pPr algn="ctr">
              <a:lnSpc>
                <a:spcPct val="150000"/>
              </a:lnSpc>
              <a:buNone/>
            </a:pPr>
            <a:endParaRPr lang="pl-PL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pl-PL" b="1" dirty="0">
                <a:solidFill>
                  <a:srgbClr val="002060"/>
                </a:solidFill>
                <a:latin typeface="Comic Sans MS" pitchFamily="66" charset="0"/>
              </a:rPr>
              <a:t> </a:t>
            </a:r>
          </a:p>
          <a:p>
            <a:pPr algn="ctr">
              <a:lnSpc>
                <a:spcPct val="150000"/>
              </a:lnSpc>
              <a:buNone/>
            </a:pPr>
            <a:endParaRPr lang="pl-PL" b="1" dirty="0">
              <a:solidFill>
                <a:srgbClr val="002060"/>
              </a:solidFill>
              <a:latin typeface="Baskerville Old Face" pitchFamily="18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b="1" dirty="0">
              <a:solidFill>
                <a:srgbClr val="002060"/>
              </a:solidFill>
              <a:latin typeface="Baskerville Old Face" pitchFamily="18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b="1" dirty="0">
              <a:solidFill>
                <a:srgbClr val="002060"/>
              </a:solidFill>
              <a:latin typeface="Baskerville Old Face" pitchFamily="18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dirty="0">
              <a:solidFill>
                <a:srgbClr val="002060"/>
              </a:solidFill>
              <a:latin typeface="Baskerville Old Face" pitchFamily="18" charset="0"/>
            </a:endParaRPr>
          </a:p>
        </p:txBody>
      </p:sp>
      <p:graphicFrame>
        <p:nvGraphicFramePr>
          <p:cNvPr id="9" name="Wykres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7520963"/>
              </p:ext>
            </p:extLst>
          </p:nvPr>
        </p:nvGraphicFramePr>
        <p:xfrm>
          <a:off x="467544" y="2132856"/>
          <a:ext cx="8236024" cy="43558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289331" y="260648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pl-PL" sz="4800" b="1" dirty="0">
                <a:solidFill>
                  <a:srgbClr val="002060"/>
                </a:solidFill>
                <a:latin typeface="Palatino Linotype" panose="02040502050505030304" pitchFamily="18" charset="0"/>
              </a:rPr>
              <a:t>SPRAWOZDANIE 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325206" y="1196752"/>
            <a:ext cx="8686800" cy="4525963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pl-PL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Przychody i rozchody </a:t>
            </a:r>
            <a:r>
              <a:rPr lang="pl-PL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w </a:t>
            </a:r>
            <a:r>
              <a:rPr lang="pl-PL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2022 </a:t>
            </a:r>
            <a:r>
              <a:rPr lang="pl-PL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r.</a:t>
            </a:r>
          </a:p>
          <a:p>
            <a:pPr algn="ctr">
              <a:lnSpc>
                <a:spcPct val="150000"/>
              </a:lnSpc>
              <a:buNone/>
            </a:pPr>
            <a:endParaRPr lang="pl-PL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b="1" dirty="0">
              <a:solidFill>
                <a:srgbClr val="002060"/>
              </a:solidFill>
              <a:latin typeface="Baskerville Old Face" pitchFamily="18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b="1" dirty="0">
              <a:solidFill>
                <a:srgbClr val="002060"/>
              </a:solidFill>
              <a:latin typeface="Baskerville Old Face" pitchFamily="18" charset="0"/>
            </a:endParaRPr>
          </a:p>
          <a:p>
            <a:pPr algn="ctr">
              <a:lnSpc>
                <a:spcPct val="150000"/>
              </a:lnSpc>
              <a:buNone/>
            </a:pPr>
            <a:endParaRPr lang="pl-PL" dirty="0">
              <a:solidFill>
                <a:srgbClr val="002060"/>
              </a:solidFill>
              <a:latin typeface="Baskerville Old Face" pitchFamily="18" charset="0"/>
            </a:endParaRPr>
          </a:p>
        </p:txBody>
      </p:sp>
      <p:graphicFrame>
        <p:nvGraphicFramePr>
          <p:cNvPr id="8" name="Wykres 7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3BA37DC6-BEC2-4139-9A05-30294585DA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1140582"/>
              </p:ext>
            </p:extLst>
          </p:nvPr>
        </p:nvGraphicFramePr>
        <p:xfrm>
          <a:off x="2195736" y="2060848"/>
          <a:ext cx="5184576" cy="3463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Wykres 5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3BA37DC6-BEC2-4139-9A05-30294585DA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5803625"/>
              </p:ext>
            </p:extLst>
          </p:nvPr>
        </p:nvGraphicFramePr>
        <p:xfrm>
          <a:off x="1907704" y="2060848"/>
          <a:ext cx="561662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ędrówka">
  <a:themeElements>
    <a:clrScheme name="Wędrówk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Wędrówk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Wędrówk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2564</TotalTime>
  <Words>203</Words>
  <Application>Microsoft Office PowerPoint</Application>
  <PresentationFormat>Pokaz na ekranie (4:3)</PresentationFormat>
  <Paragraphs>74</Paragraphs>
  <Slides>11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10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22" baseType="lpstr">
      <vt:lpstr>Baskerville Old Face</vt:lpstr>
      <vt:lpstr>Calibri</vt:lpstr>
      <vt:lpstr>Comic Sans MS</vt:lpstr>
      <vt:lpstr>Cooper Black</vt:lpstr>
      <vt:lpstr>Engravers MT</vt:lpstr>
      <vt:lpstr>Franklin Gothic Book</vt:lpstr>
      <vt:lpstr>Franklin Gothic Medium</vt:lpstr>
      <vt:lpstr>Palatino Linotype</vt:lpstr>
      <vt:lpstr>Wingdings</vt:lpstr>
      <vt:lpstr>Wingdings 2</vt:lpstr>
      <vt:lpstr>Wędrówka</vt:lpstr>
      <vt:lpstr>SPRAWOZDANIE </vt:lpstr>
      <vt:lpstr>SPRAWOZDANIE </vt:lpstr>
      <vt:lpstr>SPRAWOZDANIE </vt:lpstr>
      <vt:lpstr>SPRAWOZDANIE </vt:lpstr>
      <vt:lpstr>SPRAWOZDANIE </vt:lpstr>
      <vt:lpstr>SPRAWOZDANIE </vt:lpstr>
      <vt:lpstr>SPRAWOZDANIE </vt:lpstr>
      <vt:lpstr>SPRAWOZDANIE </vt:lpstr>
      <vt:lpstr>SPRAWOZDANIE </vt:lpstr>
      <vt:lpstr>SPRAWOZDANIE </vt:lpstr>
      <vt:lpstr>SPRAWOZDANIE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Tunel_AN</dc:creator>
  <cp:lastModifiedBy>Anna Nykiel</cp:lastModifiedBy>
  <cp:revision>184</cp:revision>
  <dcterms:created xsi:type="dcterms:W3CDTF">2015-06-15T18:24:24Z</dcterms:created>
  <dcterms:modified xsi:type="dcterms:W3CDTF">2023-06-21T13:47:56Z</dcterms:modified>
</cp:coreProperties>
</file>